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3" r:id="rId12"/>
    <p:sldId id="266" r:id="rId13"/>
    <p:sldId id="267" r:id="rId14"/>
    <p:sldId id="268" r:id="rId15"/>
    <p:sldId id="274" r:id="rId16"/>
    <p:sldId id="269" r:id="rId17"/>
    <p:sldId id="270" r:id="rId18"/>
    <p:sldId id="271" r:id="rId19"/>
    <p:sldId id="275" r:id="rId20"/>
    <p:sldId id="27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9/2/2016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STAFFING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Maslow’s need Hierarchy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686800" cy="4708525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en-US" dirty="0"/>
          </a:p>
        </p:txBody>
      </p:sp>
      <p:pic>
        <p:nvPicPr>
          <p:cNvPr id="2050" name="Picture 2" descr="ǒǆ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752600"/>
            <a:ext cx="44958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photo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72200" y="3048000"/>
            <a:ext cx="1752600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412480" y="4972885"/>
          <a:ext cx="45720" cy="1437876"/>
        </p:xfrm>
        <a:graphic>
          <a:graphicData uri="http://schemas.openxmlformats.org/drawingml/2006/table">
            <a:tbl>
              <a:tblPr/>
              <a:tblGrid>
                <a:gridCol w="45720"/>
              </a:tblGrid>
              <a:tr h="25831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</a:t>
                      </a:r>
                      <a:endParaRPr lang="en-US" sz="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81" marR="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5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b="1">
                          <a:latin typeface="Times New Roman"/>
                          <a:ea typeface="Times New Roman"/>
                          <a:cs typeface="Times New Roman"/>
                        </a:rPr>
                        <a:t>         Self actualization</a:t>
                      </a:r>
                    </a:p>
                    <a:p>
                      <a:pPr algn="r"/>
                      <a:r>
                        <a:rPr lang="en-US" sz="100">
                          <a:latin typeface="Calibri"/>
                          <a:ea typeface="Times New Roman"/>
                          <a:cs typeface="Times New Roman"/>
                        </a:rPr>
                        <a:t>                                                                         </a:t>
                      </a:r>
                    </a:p>
                  </a:txBody>
                  <a:tcPr marL="2381" marR="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Esteem  Needs</a:t>
                      </a:r>
                    </a:p>
                  </a:txBody>
                  <a:tcPr marL="2381" marR="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3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Social Needs</a:t>
                      </a:r>
                    </a:p>
                    <a:p>
                      <a:pPr algn="l"/>
                      <a:r>
                        <a:rPr lang="en-US" sz="100" dirty="0">
                          <a:latin typeface="Calibri"/>
                          <a:ea typeface="Times New Roman"/>
                          <a:cs typeface="Times New Roman"/>
                        </a:rPr>
                        <a:t>                         </a:t>
                      </a:r>
                    </a:p>
                  </a:txBody>
                  <a:tcPr marL="2381" marR="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1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b="1">
                          <a:latin typeface="Times New Roman"/>
                          <a:ea typeface="Times New Roman"/>
                          <a:cs typeface="Times New Roman"/>
                        </a:rPr>
                        <a:t>                         Safety Needs</a:t>
                      </a:r>
                    </a:p>
                    <a:p>
                      <a:pPr algn="l"/>
                      <a:r>
                        <a:rPr lang="en-US" sz="100">
                          <a:latin typeface="Calibri"/>
                          <a:ea typeface="Times New Roman"/>
                          <a:cs typeface="Times New Roman"/>
                        </a:rPr>
                        <a:t>                                                          </a:t>
                      </a:r>
                    </a:p>
                  </a:txBody>
                  <a:tcPr marL="2381" marR="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4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endParaRPr lang="en-US" sz="1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" b="1" dirty="0">
                          <a:latin typeface="Times New Roman"/>
                          <a:ea typeface="Times New Roman"/>
                          <a:cs typeface="Times New Roman"/>
                        </a:rPr>
                        <a:t>                Physiological Needs</a:t>
                      </a:r>
                    </a:p>
                    <a:p>
                      <a:r>
                        <a:rPr lang="en-US" sz="100" dirty="0">
                          <a:latin typeface="Calibri"/>
                          <a:ea typeface="Times New Roman"/>
                          <a:cs typeface="Times New Roman"/>
                        </a:rPr>
                        <a:t>                  </a:t>
                      </a:r>
                    </a:p>
                  </a:txBody>
                  <a:tcPr marL="2381" marR="238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3077" name="Picture 5" descr="Page #@# 85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4200" y="457200"/>
            <a:ext cx="1676400" cy="1085850"/>
          </a:xfrm>
          <a:prstGeom prst="rect">
            <a:avLst/>
          </a:prstGeom>
          <a:noFill/>
        </p:spPr>
      </p:pic>
      <p:pic>
        <p:nvPicPr>
          <p:cNvPr id="3076" name="Picture 4" descr="Page ## 85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1600200"/>
            <a:ext cx="2419350" cy="1143000"/>
          </a:xfrm>
          <a:prstGeom prst="rect">
            <a:avLst/>
          </a:prstGeom>
          <a:noFill/>
        </p:spPr>
      </p:pic>
      <p:pic>
        <p:nvPicPr>
          <p:cNvPr id="3075" name="Picture 3" descr="Page @@  85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0" y="2819400"/>
            <a:ext cx="2247900" cy="1333500"/>
          </a:xfrm>
          <a:prstGeom prst="rect">
            <a:avLst/>
          </a:prstGeom>
          <a:noFill/>
        </p:spPr>
      </p:pic>
      <p:pic>
        <p:nvPicPr>
          <p:cNvPr id="3074" name="Picture 2" descr="page---85A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81200" y="4191000"/>
            <a:ext cx="2238375" cy="1000125"/>
          </a:xfrm>
          <a:prstGeom prst="rect">
            <a:avLst/>
          </a:prstGeom>
          <a:noFill/>
        </p:spPr>
      </p:pic>
      <p:pic>
        <p:nvPicPr>
          <p:cNvPr id="3073" name="Picture 1" descr="page-85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" y="5257800"/>
            <a:ext cx="2266950" cy="11906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Herzberg’s Two Factor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Two factor responsible for motivation are</a:t>
            </a:r>
          </a:p>
          <a:p>
            <a:pPr marL="514350" indent="-514350">
              <a:buAutoNum type="arabicPeriod"/>
            </a:pPr>
            <a:r>
              <a:rPr lang="en-US" dirty="0" smtClean="0"/>
              <a:t>Satisfiers or motivators and</a:t>
            </a:r>
          </a:p>
          <a:p>
            <a:pPr marL="514350" indent="-514350">
              <a:buAutoNum type="arabicPeriod"/>
            </a:pPr>
            <a:r>
              <a:rPr lang="en-US" dirty="0" smtClean="0"/>
              <a:t>Hygiene factors or maintenance factors or </a:t>
            </a:r>
            <a:r>
              <a:rPr lang="en-US" dirty="0" err="1" smtClean="0"/>
              <a:t>dissatisfiers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752600" y="3962400"/>
          <a:ext cx="6096000" cy="243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55383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Hygiene factors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Motivators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84563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Company policy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Supervision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Relationship with supervisors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Work condition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Salary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>
                          <a:latin typeface="Times New Roman"/>
                          <a:ea typeface="Calibri"/>
                          <a:cs typeface="Times New Roman"/>
                        </a:rPr>
                        <a:t>Relationship with co-workers </a:t>
                      </a:r>
                      <a:endParaRPr lang="en-US" sz="11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Achievement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Recognition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Work itself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Responsibility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Advancement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Font typeface="Symbol"/>
                        <a:buChar char=""/>
                        <a:tabLst>
                          <a:tab pos="3429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Calibri"/>
                          <a:cs typeface="Times New Roman"/>
                        </a:rPr>
                        <a:t>Growth </a:t>
                      </a: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Achievement Motivation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Main elements of this theory are</a:t>
            </a:r>
          </a:p>
          <a:p>
            <a:pPr marL="514350" indent="-514350">
              <a:buAutoNum type="arabicPeriod"/>
            </a:pPr>
            <a:r>
              <a:rPr lang="en-US" dirty="0" smtClean="0"/>
              <a:t>Need for achievement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Need for power and</a:t>
            </a:r>
          </a:p>
          <a:p>
            <a:pPr marL="514350" indent="-514350">
              <a:buAutoNum type="arabicPeriod"/>
            </a:pPr>
            <a:r>
              <a:rPr lang="en-US" dirty="0" smtClean="0"/>
              <a:t>Need for affiliation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4. ERG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/>
              <a:t>	Clayton </a:t>
            </a:r>
            <a:r>
              <a:rPr lang="en-US" dirty="0" err="1" smtClean="0"/>
              <a:t>Alderfer</a:t>
            </a:r>
            <a:r>
              <a:rPr lang="en-US" dirty="0" smtClean="0"/>
              <a:t> formulated a needs-category model in line with empirical evidence. Like Maslow and Herzberg, </a:t>
            </a:r>
            <a:r>
              <a:rPr lang="en-US" dirty="0" err="1" smtClean="0"/>
              <a:t>Alderfer</a:t>
            </a:r>
            <a:r>
              <a:rPr lang="en-US" dirty="0" smtClean="0"/>
              <a:t> felt that there was a basic distinction between lower-order needs and higher – order needs.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Alderfer</a:t>
            </a:r>
            <a:r>
              <a:rPr lang="en-US" dirty="0" smtClean="0"/>
              <a:t> identified three groups of core needs: </a:t>
            </a:r>
          </a:p>
          <a:p>
            <a:pPr lvl="0">
              <a:buNone/>
            </a:pPr>
            <a:r>
              <a:rPr lang="en-US" i="1" dirty="0" smtClean="0"/>
              <a:t>	Existence Needs:</a:t>
            </a:r>
            <a:r>
              <a:rPr lang="en-US" dirty="0" smtClean="0"/>
              <a:t> They are concerned with survival [physiological well–being] </a:t>
            </a:r>
          </a:p>
          <a:p>
            <a:pPr lvl="0">
              <a:buNone/>
            </a:pPr>
            <a:r>
              <a:rPr lang="en-US" i="1" dirty="0" smtClean="0"/>
              <a:t>	Related needs:</a:t>
            </a:r>
            <a:r>
              <a:rPr lang="en-US" dirty="0" smtClean="0"/>
              <a:t> They stress the importance of interpersonal and social relationship. </a:t>
            </a:r>
          </a:p>
          <a:p>
            <a:pPr lvl="0">
              <a:buNone/>
            </a:pPr>
            <a:r>
              <a:rPr lang="en-US" i="1" dirty="0" smtClean="0"/>
              <a:t>	Growth needs:</a:t>
            </a:r>
            <a:r>
              <a:rPr lang="en-US" dirty="0" smtClean="0"/>
              <a:t> They are concerned with the individual’s intrinsic [inner] desire for personal development.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     		     </a:t>
            </a:r>
            <a:r>
              <a:rPr lang="en-US" sz="2000" dirty="0" smtClean="0"/>
              <a:t>Clayton </a:t>
            </a:r>
            <a:r>
              <a:rPr lang="en-US" sz="2000" dirty="0" err="1" smtClean="0"/>
              <a:t>Alderfer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55612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31746" name="Picture 2" descr="17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1752600"/>
            <a:ext cx="5943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7" name="Picture 3" descr="177 Clayton Alderfe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228600"/>
            <a:ext cx="2049463" cy="2147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5. Expectancy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approach has three elements</a:t>
            </a:r>
          </a:p>
          <a:p>
            <a:pPr marL="514350" indent="-514350">
              <a:buAutoNum type="arabicPeriod"/>
            </a:pPr>
            <a:r>
              <a:rPr lang="en-US" dirty="0" smtClean="0"/>
              <a:t>Performance outcome expectancy</a:t>
            </a:r>
          </a:p>
          <a:p>
            <a:pPr marL="514350" indent="-514350">
              <a:buAutoNum type="arabicPeriod"/>
            </a:pPr>
            <a:r>
              <a:rPr lang="en-US" dirty="0" smtClean="0"/>
              <a:t>Valence</a:t>
            </a:r>
          </a:p>
          <a:p>
            <a:pPr marL="514350" indent="-514350">
              <a:buAutoNum type="arabicPeriod"/>
            </a:pPr>
            <a:r>
              <a:rPr lang="en-US" dirty="0" smtClean="0"/>
              <a:t>Efforts performance expectancy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6. Equity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essence of this theory is that employees working in organizations make comparisons of their efforts and rewards with others.</a:t>
            </a:r>
          </a:p>
          <a:p>
            <a:r>
              <a:rPr lang="en-US" dirty="0" smtClean="0"/>
              <a:t>This theory is based on three assumptions that all should be treated equally in terms of justice, balance and fairness.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7. Reinforcement theory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This theory emphasis four aspects</a:t>
            </a:r>
          </a:p>
          <a:p>
            <a:pPr>
              <a:buNone/>
            </a:pPr>
            <a:r>
              <a:rPr lang="en-US" dirty="0" smtClean="0"/>
              <a:t>Stimulus</a:t>
            </a:r>
          </a:p>
          <a:p>
            <a:pPr>
              <a:buNone/>
            </a:pPr>
            <a:r>
              <a:rPr lang="en-US" dirty="0" smtClean="0"/>
              <a:t>Response</a:t>
            </a:r>
          </a:p>
          <a:p>
            <a:pPr>
              <a:buNone/>
            </a:pPr>
            <a:r>
              <a:rPr lang="en-US" dirty="0" smtClean="0"/>
              <a:t>Consequence and future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8. M</a:t>
            </a:r>
            <a:r>
              <a:rPr lang="en-US" cap="none" dirty="0" smtClean="0"/>
              <a:t>c</a:t>
            </a:r>
            <a:r>
              <a:rPr lang="en-US" dirty="0" smtClean="0"/>
              <a:t>Gregor’s theory X and theory Y.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After observing how managers deal with their employees, Douglas McGregor proposed Theory X and Theory Y. According to McGregor, </a:t>
            </a:r>
          </a:p>
          <a:p>
            <a:pPr>
              <a:buNone/>
            </a:pPr>
            <a:r>
              <a:rPr lang="en-US" dirty="0" smtClean="0"/>
              <a:t>	Theory X assumes that employees dislike work and responsibility and they are also lazy.  They must be coerced to perform. </a:t>
            </a:r>
          </a:p>
          <a:p>
            <a:pPr>
              <a:buNone/>
            </a:pPr>
            <a:r>
              <a:rPr lang="en-US" dirty="0" smtClean="0"/>
              <a:t>	Theory Y assumes that employees like work, they are creative, seek responsibility and can exercise self–direction.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cap="none" dirty="0" smtClean="0"/>
              <a:t>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Staffing refers to assigning men to the </a:t>
            </a:r>
            <a:r>
              <a:rPr lang="en-US" dirty="0" err="1" smtClean="0"/>
              <a:t>organisation</a:t>
            </a:r>
            <a:r>
              <a:rPr lang="en-US" dirty="0" smtClean="0"/>
              <a:t> structure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Staffing involves determination of man-power requirement, recruitment, selection, placement, training, development, job transfer and performance appraisal.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Morale has different meanings</a:t>
            </a:r>
          </a:p>
          <a:p>
            <a:pPr>
              <a:buNone/>
            </a:pPr>
            <a:r>
              <a:rPr lang="en-US" dirty="0" smtClean="0"/>
              <a:t>Mayo defined Morale as “the maintenance of cooperative living”</a:t>
            </a:r>
          </a:p>
          <a:p>
            <a:pPr>
              <a:buNone/>
            </a:pPr>
            <a:r>
              <a:rPr lang="en-US" dirty="0" smtClean="0"/>
              <a:t>The components of morale are</a:t>
            </a:r>
          </a:p>
          <a:p>
            <a:pPr marL="514350" indent="-514350">
              <a:buAutoNum type="arabicPeriod"/>
            </a:pPr>
            <a:r>
              <a:rPr lang="en-US" dirty="0" smtClean="0"/>
              <a:t>Intrinsic job satisfaction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Satisfaction with the company</a:t>
            </a:r>
          </a:p>
          <a:p>
            <a:pPr marL="514350" indent="-514350">
              <a:buAutoNum type="arabicPeriod"/>
            </a:pPr>
            <a:r>
              <a:rPr lang="en-US" dirty="0" smtClean="0"/>
              <a:t>Satisfaction with supervision</a:t>
            </a:r>
          </a:p>
          <a:p>
            <a:pPr marL="514350" indent="-514350">
              <a:buAutoNum type="arabicPeriod"/>
            </a:pPr>
            <a:r>
              <a:rPr lang="en-US" dirty="0" smtClean="0"/>
              <a:t>Satisfaction with rewards</a:t>
            </a:r>
          </a:p>
          <a:p>
            <a:pPr marL="514350" indent="-514350">
              <a:buAutoNum type="arabicPeriod"/>
            </a:pPr>
            <a:r>
              <a:rPr lang="en-US" dirty="0" smtClean="0"/>
              <a:t>Satisfaction with co-workers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cap="none" dirty="0" smtClean="0"/>
              <a:t>he factors affecting Morale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The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Leadership</a:t>
            </a:r>
          </a:p>
          <a:p>
            <a:pPr marL="514350" indent="-514350">
              <a:buAutoNum type="arabicPeriod"/>
            </a:pPr>
            <a:r>
              <a:rPr lang="en-US" dirty="0" smtClean="0"/>
              <a:t>Co-workers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nature of work</a:t>
            </a:r>
          </a:p>
          <a:p>
            <a:pPr marL="514350" indent="-514350">
              <a:buAutoNum type="arabicPeriod"/>
            </a:pPr>
            <a:r>
              <a:rPr lang="en-US" dirty="0" smtClean="0"/>
              <a:t>Work environment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The employee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cap="none" dirty="0" smtClean="0"/>
              <a:t>orale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Remuneration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Job security</a:t>
            </a:r>
          </a:p>
          <a:p>
            <a:pPr marL="514350" indent="-514350">
              <a:buAutoNum type="arabicPeriod"/>
            </a:pPr>
            <a:r>
              <a:rPr lang="en-US" dirty="0" smtClean="0"/>
              <a:t>Participation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Job enrichment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Organisation</a:t>
            </a:r>
            <a:r>
              <a:rPr lang="en-US" dirty="0" smtClean="0"/>
              <a:t> structure</a:t>
            </a:r>
          </a:p>
          <a:p>
            <a:pPr marL="514350" indent="-514350">
              <a:buAutoNum type="arabicPeriod"/>
            </a:pPr>
            <a:r>
              <a:rPr lang="en-US" dirty="0" smtClean="0"/>
              <a:t>Grievance </a:t>
            </a:r>
            <a:r>
              <a:rPr lang="en-US" dirty="0" err="1" smtClean="0"/>
              <a:t>redressal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Employee </a:t>
            </a:r>
            <a:r>
              <a:rPr lang="en-US" dirty="0" err="1" smtClean="0"/>
              <a:t>counsellors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Sound leadership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/>
              <a:t>	</a:t>
            </a:r>
          </a:p>
          <a:p>
            <a:pPr lvl="0">
              <a:buNone/>
            </a:pPr>
            <a:r>
              <a:rPr lang="en-US" dirty="0" smtClean="0"/>
              <a:t>	According to </a:t>
            </a:r>
            <a:r>
              <a:rPr lang="en-US" b="1" dirty="0" smtClean="0"/>
              <a:t>Stephen P. Robbins</a:t>
            </a:r>
            <a:r>
              <a:rPr lang="en-US" dirty="0" smtClean="0"/>
              <a:t>, leadership is the ability to influence a group towards the achievement of a vision or set of goals.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228600"/>
          <a:ext cx="8382000" cy="640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91000"/>
                <a:gridCol w="4191000"/>
              </a:tblGrid>
              <a:tr h="3200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Manager characteristics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Leader characteristics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Administers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Innovates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 copy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An original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Maintains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Develops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Focuses on systems / structure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Focuses on people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Relies on control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Inspires trust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Short range view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Long ranges view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Asks how and when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Asks what and why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Eye on the bottom line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Eye on the horizon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Imitates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Originates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Accepts the status quo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Challenges the status quo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Classic good soldier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Own person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Does things right [efficient]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Does the right thing [effective]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Orders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Coaches / advises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Authority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Confidence / goodwill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Fear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Enthusiasm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Finding fault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Solving problems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Assumes he knows all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Consults / seeks advice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Makes work drudgery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Work is a game </a:t>
                      </a:r>
                    </a:p>
                  </a:txBody>
                  <a:tcPr marL="68580" marR="68580" marT="0" marB="0"/>
                </a:tc>
              </a:tr>
              <a:tr h="320040"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>
                          <a:latin typeface="Times New Roman"/>
                          <a:ea typeface="Times New Roman"/>
                        </a:rPr>
                        <a:t>Believes in “I”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"/>
                        <a:tabLst>
                          <a:tab pos="457200" algn="l"/>
                        </a:tabLst>
                      </a:pPr>
                      <a:r>
                        <a:rPr lang="en-US" sz="1200" dirty="0">
                          <a:latin typeface="Times New Roman"/>
                          <a:ea typeface="Times New Roman"/>
                        </a:rPr>
                        <a:t>Believes in “we” and “ you”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</a:t>
            </a:r>
            <a:r>
              <a:rPr lang="en-US" cap="none" dirty="0" smtClean="0"/>
              <a:t>ualities of a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Qualities of a leader can be explained base on the traits and skills required by the leader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T</a:t>
            </a:r>
            <a:r>
              <a:rPr lang="en-US" i="1" cap="none" dirty="0" smtClean="0"/>
              <a:t>rait characteristics of successful leaders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9903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sz="3000" dirty="0" smtClean="0"/>
              <a:t>Adaptability to changing situations</a:t>
            </a:r>
          </a:p>
          <a:p>
            <a:pPr marL="514350" indent="-514350">
              <a:buAutoNum type="arabicPeriod"/>
            </a:pPr>
            <a:r>
              <a:rPr lang="en-US" dirty="0" smtClean="0"/>
              <a:t>Alertness to changing social environment</a:t>
            </a:r>
          </a:p>
          <a:p>
            <a:pPr marL="514350" indent="-514350">
              <a:buAutoNum type="arabicPeriod"/>
            </a:pPr>
            <a:r>
              <a:rPr lang="en-US" dirty="0" smtClean="0"/>
              <a:t>Ambitious and achievement record</a:t>
            </a:r>
          </a:p>
          <a:p>
            <a:pPr marL="514350" indent="-514350">
              <a:buAutoNum type="arabicPeriod"/>
            </a:pPr>
            <a:r>
              <a:rPr lang="en-US" dirty="0" smtClean="0"/>
              <a:t>Assertiveness</a:t>
            </a:r>
          </a:p>
          <a:p>
            <a:pPr marL="514350" indent="-514350">
              <a:buAutoNum type="arabicPeriod"/>
            </a:pPr>
            <a:r>
              <a:rPr lang="en-US" dirty="0" smtClean="0"/>
              <a:t>Reliable and dependable</a:t>
            </a:r>
          </a:p>
          <a:p>
            <a:pPr marL="514350" indent="-514350">
              <a:buAutoNum type="arabicPeriod"/>
            </a:pPr>
            <a:r>
              <a:rPr lang="en-US" dirty="0" smtClean="0"/>
              <a:t>Desire to influence</a:t>
            </a:r>
          </a:p>
          <a:p>
            <a:pPr marL="514350" indent="-514350">
              <a:buAutoNum type="arabicPeriod"/>
            </a:pPr>
            <a:r>
              <a:rPr lang="en-US" dirty="0" smtClean="0"/>
              <a:t>Self confidence</a:t>
            </a:r>
          </a:p>
          <a:p>
            <a:pPr marL="514350" indent="-514350">
              <a:buAutoNum type="arabicPeriod"/>
            </a:pPr>
            <a:r>
              <a:rPr lang="en-US" dirty="0" smtClean="0"/>
              <a:t>Ability to cope with stress</a:t>
            </a:r>
          </a:p>
          <a:p>
            <a:pPr marL="514350" indent="-514350">
              <a:buAutoNum type="arabicPeriod"/>
            </a:pPr>
            <a:r>
              <a:rPr lang="en-US" dirty="0" smtClean="0"/>
              <a:t>Willing to take up responsibility and accountability 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</a:t>
            </a:r>
            <a:r>
              <a:rPr lang="en-US" cap="none" dirty="0" smtClean="0"/>
              <a:t>kills required by successful leaders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463232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High influence</a:t>
            </a:r>
          </a:p>
          <a:p>
            <a:pPr marL="514350" indent="-514350">
              <a:buAutoNum type="arabicPeriod"/>
            </a:pPr>
            <a:r>
              <a:rPr lang="en-US" dirty="0" smtClean="0"/>
              <a:t>Persuasive</a:t>
            </a:r>
          </a:p>
          <a:p>
            <a:pPr marL="514350" indent="-514350">
              <a:buAutoNum type="arabicPeriod"/>
            </a:pPr>
            <a:r>
              <a:rPr lang="en-US" dirty="0" smtClean="0"/>
              <a:t>Personal, impersonal and negotiation skills</a:t>
            </a:r>
          </a:p>
          <a:p>
            <a:pPr marL="514350" indent="-514350">
              <a:buAutoNum type="arabicPeriod"/>
            </a:pPr>
            <a:r>
              <a:rPr lang="en-US" dirty="0" smtClean="0"/>
              <a:t>Creative</a:t>
            </a:r>
          </a:p>
          <a:p>
            <a:pPr marL="514350" indent="-514350">
              <a:buAutoNum type="arabicPeriod"/>
            </a:pPr>
            <a:r>
              <a:rPr lang="en-US" dirty="0" smtClean="0"/>
              <a:t>Diplomatic and tactful</a:t>
            </a:r>
          </a:p>
          <a:p>
            <a:pPr marL="514350" indent="-514350">
              <a:buAutoNum type="arabicPeriod"/>
            </a:pPr>
            <a:r>
              <a:rPr lang="en-US" dirty="0" smtClean="0"/>
              <a:t>Excellent communication skills</a:t>
            </a:r>
          </a:p>
          <a:p>
            <a:pPr marL="514350" indent="-514350">
              <a:buAutoNum type="arabicPeriod"/>
            </a:pPr>
            <a:r>
              <a:rPr lang="en-US" dirty="0" smtClean="0"/>
              <a:t>Administrative capability</a:t>
            </a:r>
          </a:p>
          <a:p>
            <a:pPr marL="514350" indent="-514350">
              <a:buAutoNum type="arabicPeriod"/>
            </a:pPr>
            <a:r>
              <a:rPr lang="en-US" dirty="0" smtClean="0"/>
              <a:t>Be able to identify problems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of a leader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Leader develops network</a:t>
            </a:r>
          </a:p>
          <a:p>
            <a:pPr marL="514350" indent="-514350">
              <a:buAutoNum type="arabicPeriod"/>
            </a:pPr>
            <a:r>
              <a:rPr lang="en-US" dirty="0" smtClean="0"/>
              <a:t>Leader is a representative of the subordinates</a:t>
            </a:r>
          </a:p>
          <a:p>
            <a:pPr marL="514350" indent="-514350">
              <a:buAutoNum type="arabicPeriod"/>
            </a:pPr>
            <a:r>
              <a:rPr lang="en-US" dirty="0" smtClean="0"/>
              <a:t>Leader is an appropriate </a:t>
            </a:r>
            <a:r>
              <a:rPr lang="en-US" dirty="0" err="1" smtClean="0"/>
              <a:t>counsellor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Leader uses power properly</a:t>
            </a:r>
          </a:p>
          <a:p>
            <a:pPr marL="514350" indent="-514350">
              <a:buAutoNum type="arabicPeriod"/>
            </a:pPr>
            <a:r>
              <a:rPr lang="en-US" dirty="0" smtClean="0"/>
              <a:t>Leader uses time well</a:t>
            </a:r>
          </a:p>
          <a:p>
            <a:pPr marL="514350" indent="-514350">
              <a:buAutoNum type="arabicPeriod"/>
            </a:pPr>
            <a:r>
              <a:rPr lang="en-US" dirty="0" smtClean="0"/>
              <a:t>Leader strives for effectiveness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inspires employees</a:t>
            </a:r>
          </a:p>
          <a:p>
            <a:pPr marL="514350" indent="-514350">
              <a:buAutoNum type="arabicPeriod"/>
            </a:pPr>
            <a:r>
              <a:rPr lang="en-US" dirty="0" smtClean="0"/>
              <a:t>Secures cooperation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Creates confidence</a:t>
            </a:r>
          </a:p>
          <a:p>
            <a:pPr marL="514350" indent="-514350">
              <a:buAutoNum type="arabicPeriod"/>
            </a:pPr>
            <a:r>
              <a:rPr lang="en-US" dirty="0" smtClean="0"/>
              <a:t>Provides good working climate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</a:t>
            </a:r>
            <a:r>
              <a:rPr lang="en-US" cap="none" dirty="0" smtClean="0"/>
              <a:t>ature of 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Staffing function ensures that results are achieved through others.  </a:t>
            </a:r>
          </a:p>
          <a:p>
            <a:pPr>
              <a:buNone/>
            </a:pPr>
            <a:r>
              <a:rPr lang="en-US" dirty="0" smtClean="0"/>
              <a:t>	It avoids the following functions</a:t>
            </a:r>
          </a:p>
          <a:p>
            <a:pPr>
              <a:buNone/>
            </a:pPr>
            <a:r>
              <a:rPr lang="en-US" dirty="0" smtClean="0"/>
              <a:t>	-	Hiring the wrong person for the job</a:t>
            </a:r>
          </a:p>
          <a:p>
            <a:pPr>
              <a:buNone/>
            </a:pPr>
            <a:r>
              <a:rPr lang="en-US" dirty="0" smtClean="0"/>
              <a:t>	- 	Wasting time and money in selection of 	employees</a:t>
            </a:r>
          </a:p>
          <a:p>
            <a:pPr>
              <a:buNone/>
            </a:pPr>
            <a:r>
              <a:rPr lang="en-US" dirty="0" smtClean="0"/>
              <a:t>	-	Having the company taken to court</a:t>
            </a:r>
          </a:p>
          <a:p>
            <a:pPr>
              <a:buNone/>
            </a:pPr>
            <a:r>
              <a:rPr lang="en-US" dirty="0" smtClean="0"/>
              <a:t>	-	Lack of training which undermines department 	effectiveness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Leadership styles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`The </a:t>
            </a:r>
            <a:r>
              <a:rPr lang="en-US" dirty="0" err="1" smtClean="0"/>
              <a:t>behaviour</a:t>
            </a:r>
            <a:r>
              <a:rPr lang="en-US" dirty="0" smtClean="0"/>
              <a:t> exhibited by the leader during the supervision of subordinates is known as leadership style. </a:t>
            </a:r>
          </a:p>
          <a:p>
            <a:pPr>
              <a:buNone/>
            </a:pPr>
            <a:r>
              <a:rPr lang="en-US" dirty="0" smtClean="0"/>
              <a:t>	B</a:t>
            </a:r>
            <a:r>
              <a:rPr lang="en-US" dirty="0" smtClean="0"/>
              <a:t>asically there are three leadership styles</a:t>
            </a:r>
          </a:p>
          <a:p>
            <a:pPr>
              <a:buNone/>
            </a:pPr>
            <a:r>
              <a:rPr lang="en-US" dirty="0" smtClean="0"/>
              <a:t>1. Directive, Autocratic or Authoritarian</a:t>
            </a:r>
          </a:p>
          <a:p>
            <a:pPr>
              <a:buNone/>
            </a:pPr>
            <a:r>
              <a:rPr lang="en-US" dirty="0" smtClean="0"/>
              <a:t>2. Participative or democratic style and</a:t>
            </a:r>
          </a:p>
          <a:p>
            <a:pPr>
              <a:buNone/>
            </a:pPr>
            <a:r>
              <a:rPr lang="en-US" dirty="0" smtClean="0"/>
              <a:t>3. laissez-faire or Free-rein leadership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Importance and need </a:t>
            </a:r>
            <a:r>
              <a:rPr lang="en-US" cap="none" dirty="0" err="1" smtClean="0"/>
              <a:t>fo</a:t>
            </a:r>
            <a:r>
              <a:rPr lang="en-US" cap="none" dirty="0" smtClean="0"/>
              <a:t> staffing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The importance of staffing is a separate function and involves the following</a:t>
            </a:r>
          </a:p>
          <a:p>
            <a:pPr marL="514350" indent="-514350">
              <a:buAutoNum type="arabicPeriod"/>
            </a:pPr>
            <a:r>
              <a:rPr lang="en-US" dirty="0" smtClean="0"/>
              <a:t>Practicing managers think organizing as just setting up a structure</a:t>
            </a:r>
          </a:p>
          <a:p>
            <a:pPr marL="514350" indent="-514350">
              <a:buAutoNum type="arabicPeriod"/>
            </a:pPr>
            <a:r>
              <a:rPr lang="en-US" dirty="0" smtClean="0"/>
              <a:t>It brings together the human assets and organizational design</a:t>
            </a:r>
          </a:p>
          <a:p>
            <a:pPr marL="514350" indent="-514350">
              <a:buAutoNum type="arabicPeriod"/>
            </a:pPr>
            <a:r>
              <a:rPr lang="en-US" dirty="0" smtClean="0"/>
              <a:t>Emphasis on procuring and maintaining Human resources</a:t>
            </a:r>
          </a:p>
          <a:p>
            <a:pPr marL="514350" indent="-514350">
              <a:buAutoNum type="arabicPeriod"/>
            </a:pPr>
            <a:r>
              <a:rPr lang="en-US" dirty="0" smtClean="0"/>
              <a:t>It is the quality of manpower that determines the efficiency</a:t>
            </a:r>
          </a:p>
          <a:p>
            <a:pPr marL="514350" indent="-514350">
              <a:buAutoNum type="arabicPeriod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/>
              <a:t>Functions of </a:t>
            </a:r>
            <a:r>
              <a:rPr lang="en-US" cap="none" dirty="0" err="1" smtClean="0"/>
              <a:t>ManPower</a:t>
            </a:r>
            <a:r>
              <a:rPr lang="en-US" cap="none" dirty="0" smtClean="0"/>
              <a:t> Planning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The following are the functions of manpower planning</a:t>
            </a:r>
          </a:p>
          <a:p>
            <a:pPr marL="514350" indent="-514350">
              <a:buAutoNum type="arabicPeriod"/>
            </a:pPr>
            <a:r>
              <a:rPr lang="en-US" dirty="0" smtClean="0"/>
              <a:t>It helps to identify the talent and potential of employees</a:t>
            </a:r>
          </a:p>
          <a:p>
            <a:pPr marL="514350" indent="-514350">
              <a:buAutoNum type="arabicPeriod"/>
            </a:pPr>
            <a:r>
              <a:rPr lang="en-US" dirty="0" smtClean="0"/>
              <a:t>Matching the job and the person</a:t>
            </a:r>
          </a:p>
          <a:p>
            <a:pPr marL="514350" indent="-514350">
              <a:buAutoNum type="arabicPeriod"/>
            </a:pPr>
            <a:r>
              <a:rPr lang="en-US" dirty="0" smtClean="0"/>
              <a:t>Ensures right number of people which helps in the smooth flow of activities</a:t>
            </a:r>
          </a:p>
          <a:p>
            <a:pPr marL="514350" indent="-514350">
              <a:buAutoNum type="arabicPeriod"/>
            </a:pPr>
            <a:r>
              <a:rPr lang="en-US" dirty="0" smtClean="0"/>
              <a:t>It ensures proper </a:t>
            </a:r>
            <a:r>
              <a:rPr lang="en-US" dirty="0" err="1" smtClean="0"/>
              <a:t>utilisation</a:t>
            </a:r>
            <a:r>
              <a:rPr lang="en-US" dirty="0" smtClean="0"/>
              <a:t> of human resources</a:t>
            </a:r>
          </a:p>
          <a:p>
            <a:pPr marL="514350" indent="-514350">
              <a:buAutoNum type="arabicPeriod"/>
            </a:pPr>
            <a:r>
              <a:rPr lang="en-US" dirty="0" smtClean="0"/>
              <a:t>Gives an idea for the internal succession of managerial positions</a:t>
            </a:r>
          </a:p>
          <a:p>
            <a:pPr marL="514350" indent="-514350">
              <a:buAutoNum type="arabicPeriod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</a:t>
            </a:r>
            <a:r>
              <a:rPr lang="en-US" cap="none" dirty="0" smtClean="0"/>
              <a:t>anpower planning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The steps related to Human resource planning process are</a:t>
            </a:r>
          </a:p>
          <a:p>
            <a:pPr marL="514350" indent="-514350">
              <a:buAutoNum type="arabicPeriod"/>
            </a:pPr>
            <a:r>
              <a:rPr lang="en-US" dirty="0" smtClean="0"/>
              <a:t>Demand forecasting – estimating the future needs of human resources as per company’s plans </a:t>
            </a:r>
          </a:p>
          <a:p>
            <a:pPr marL="514350" indent="-514350">
              <a:buNone/>
            </a:pPr>
            <a:r>
              <a:rPr lang="en-US" dirty="0" smtClean="0"/>
              <a:t>2. Supply forecasting – estimating the supply of human resources from the recruitment pool</a:t>
            </a:r>
          </a:p>
          <a:p>
            <a:pPr marL="514350" indent="-514350">
              <a:buNone/>
            </a:pPr>
            <a:r>
              <a:rPr lang="en-US" dirty="0" smtClean="0"/>
              <a:t>3. Determining Human resource requirements</a:t>
            </a:r>
          </a:p>
          <a:p>
            <a:pPr marL="514350" indent="-514350">
              <a:buNone/>
            </a:pPr>
            <a:r>
              <a:rPr lang="en-US" dirty="0" smtClean="0"/>
              <a:t>4. Productivity and cost analysis of Human resources with respect to utilization and cost.</a:t>
            </a:r>
          </a:p>
          <a:p>
            <a:pPr marL="514350" indent="-514350">
              <a:buNone/>
            </a:pPr>
            <a:r>
              <a:rPr lang="en-US" dirty="0" smtClean="0"/>
              <a:t>5. Action planning of the necessary </a:t>
            </a:r>
            <a:r>
              <a:rPr lang="en-US" dirty="0" err="1" smtClean="0"/>
              <a:t>programmes</a:t>
            </a:r>
            <a:r>
              <a:rPr lang="en-US" dirty="0" smtClean="0"/>
              <a:t> of recruitment, selection, training and development etc</a:t>
            </a:r>
          </a:p>
          <a:p>
            <a:pPr marL="514350" indent="-514350">
              <a:buNone/>
            </a:pPr>
            <a:r>
              <a:rPr lang="en-US" dirty="0" smtClean="0"/>
              <a:t>6. Human resource budgeting and control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FF0000"/>
                </a:solidFill>
              </a:rPr>
              <a:t>Motivation is the inner state that causes an individual to behave in a way that ensures accomplishment of some goal</a:t>
            </a:r>
          </a:p>
          <a:p>
            <a:pPr>
              <a:buNone/>
            </a:pPr>
            <a:r>
              <a:rPr lang="en-US" dirty="0" smtClean="0"/>
              <a:t>	Generally two methods of motivation are used to motivate people</a:t>
            </a:r>
          </a:p>
          <a:p>
            <a:pPr>
              <a:buNone/>
            </a:pPr>
            <a:r>
              <a:rPr lang="en-US" dirty="0" smtClean="0"/>
              <a:t>	1. Financial motivation and </a:t>
            </a:r>
          </a:p>
          <a:p>
            <a:pPr>
              <a:buNone/>
            </a:pPr>
            <a:r>
              <a:rPr lang="en-US" dirty="0" smtClean="0"/>
              <a:t>	2. Non-financial motivation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</a:t>
            </a:r>
            <a:r>
              <a:rPr lang="en-US" cap="none" dirty="0" smtClean="0"/>
              <a:t>mportance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Increases performance level</a:t>
            </a:r>
          </a:p>
          <a:p>
            <a:pPr marL="514350" indent="-514350">
              <a:buAutoNum type="arabicPeriod"/>
            </a:pPr>
            <a:r>
              <a:rPr lang="en-US" dirty="0" smtClean="0"/>
              <a:t>Adaptability to changing organizational climate</a:t>
            </a:r>
          </a:p>
          <a:p>
            <a:pPr marL="514350" indent="-514350">
              <a:buAutoNum type="arabicPeriod"/>
            </a:pPr>
            <a:r>
              <a:rPr lang="en-US" dirty="0" smtClean="0"/>
              <a:t>Lower turnover of employees</a:t>
            </a:r>
          </a:p>
          <a:p>
            <a:pPr marL="514350" indent="-514350">
              <a:buAutoNum type="arabicPeriod"/>
            </a:pPr>
            <a:r>
              <a:rPr lang="en-US" dirty="0" smtClean="0"/>
              <a:t>Effectiveness of performance on the job.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en-US" cap="none" dirty="0" smtClean="0"/>
              <a:t>heories of 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The important theories of Motivation are</a:t>
            </a:r>
          </a:p>
          <a:p>
            <a:pPr marL="514350" indent="-514350">
              <a:buAutoNum type="arabicPeriod"/>
            </a:pPr>
            <a:r>
              <a:rPr lang="en-US" dirty="0" smtClean="0"/>
              <a:t>Maslow’s need Hierarchy</a:t>
            </a:r>
          </a:p>
          <a:p>
            <a:pPr marL="514350" indent="-514350">
              <a:buAutoNum type="arabicPeriod"/>
            </a:pPr>
            <a:r>
              <a:rPr lang="en-US" dirty="0" smtClean="0"/>
              <a:t>Herzberg’s Two Factor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Achievement Motivation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ERG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Expectancy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Equity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Reinforcement theory</a:t>
            </a:r>
          </a:p>
          <a:p>
            <a:pPr marL="514350" indent="-514350">
              <a:buAutoNum type="arabicPeriod"/>
            </a:pPr>
            <a:r>
              <a:rPr lang="en-US" dirty="0" smtClean="0"/>
              <a:t>McGregor’s theory X and theory Y.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198</TotalTime>
  <Words>580</Words>
  <Application>Microsoft Office PowerPoint</Application>
  <PresentationFormat>On-screen Show (4:3)</PresentationFormat>
  <Paragraphs>231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Trek</vt:lpstr>
      <vt:lpstr>Unit 4</vt:lpstr>
      <vt:lpstr>staffing</vt:lpstr>
      <vt:lpstr>Nature of staffing</vt:lpstr>
      <vt:lpstr>Importance and need fo staffing</vt:lpstr>
      <vt:lpstr>Functions of ManPower Planning</vt:lpstr>
      <vt:lpstr>Manpower planning process</vt:lpstr>
      <vt:lpstr>motivation</vt:lpstr>
      <vt:lpstr>Importance of Motivation</vt:lpstr>
      <vt:lpstr>Theories of Motivation</vt:lpstr>
      <vt:lpstr>Maslow’s need Hierarchy</vt:lpstr>
      <vt:lpstr>Slide 11</vt:lpstr>
      <vt:lpstr>2. Herzberg’s Two Factor theory</vt:lpstr>
      <vt:lpstr>3. Achievement Motivation theory</vt:lpstr>
      <vt:lpstr>4. ERG theory</vt:lpstr>
      <vt:lpstr>              Clayton Alderfer</vt:lpstr>
      <vt:lpstr>5. Expectancy theory</vt:lpstr>
      <vt:lpstr>6. Equity theory</vt:lpstr>
      <vt:lpstr>7. Reinforcement theory</vt:lpstr>
      <vt:lpstr>8. McGregor’s theory X and theory Y. </vt:lpstr>
      <vt:lpstr>morale</vt:lpstr>
      <vt:lpstr>The factors affecting Morale</vt:lpstr>
      <vt:lpstr>Morale building</vt:lpstr>
      <vt:lpstr>leadership</vt:lpstr>
      <vt:lpstr>Slide 24</vt:lpstr>
      <vt:lpstr>Qualities of a leader</vt:lpstr>
      <vt:lpstr>Trait characteristics of successful leaders</vt:lpstr>
      <vt:lpstr>Skills required by successful leaders</vt:lpstr>
      <vt:lpstr>Functions of a leader</vt:lpstr>
      <vt:lpstr>Importance of leadership</vt:lpstr>
      <vt:lpstr>Leadership styles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</dc:title>
  <dc:creator>PRABHU</dc:creator>
  <cp:lastModifiedBy>PRABHU</cp:lastModifiedBy>
  <cp:revision>30</cp:revision>
  <dcterms:created xsi:type="dcterms:W3CDTF">2006-08-16T00:00:00Z</dcterms:created>
  <dcterms:modified xsi:type="dcterms:W3CDTF">2016-09-02T04:14:22Z</dcterms:modified>
</cp:coreProperties>
</file>